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1" r:id="rId5"/>
    <p:sldId id="267" r:id="rId6"/>
    <p:sldId id="268" r:id="rId7"/>
    <p:sldId id="26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B7D55D-052A-46EA-B2F3-30D52E184308}"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264925C-9D3F-4C77-A710-C1968667A3FC}" type="slidenum">
              <a:rPr lang="en-US" smtClean="0"/>
              <a:t>‹#›</a:t>
            </a:fld>
            <a:endParaRPr lang="en-US"/>
          </a:p>
        </p:txBody>
      </p:sp>
    </p:spTree>
    <p:extLst>
      <p:ext uri="{BB962C8B-B14F-4D97-AF65-F5344CB8AC3E}">
        <p14:creationId xmlns:p14="http://schemas.microsoft.com/office/powerpoint/2010/main" val="2688906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B7D55D-052A-46EA-B2F3-30D52E184308}"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64773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B7D55D-052A-46EA-B2F3-30D52E184308}"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2753717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B7D55D-052A-46EA-B2F3-30D52E184308}" type="datetimeFigureOut">
              <a:rPr lang="en-US" smtClean="0"/>
              <a:t>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374692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77B7D55D-052A-46EA-B2F3-30D52E184308}" type="datetimeFigureOut">
              <a:rPr lang="en-US" smtClean="0"/>
              <a:t>2/19/2023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264925C-9D3F-4C77-A710-C1968667A3FC}" type="slidenum">
              <a:rPr lang="en-US" smtClean="0"/>
              <a:t>‹#›</a:t>
            </a:fld>
            <a:endParaRPr lang="en-US"/>
          </a:p>
        </p:txBody>
      </p:sp>
    </p:spTree>
    <p:extLst>
      <p:ext uri="{BB962C8B-B14F-4D97-AF65-F5344CB8AC3E}">
        <p14:creationId xmlns:p14="http://schemas.microsoft.com/office/powerpoint/2010/main" val="329981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B7D55D-052A-46EA-B2F3-30D52E184308}" type="datetimeFigureOut">
              <a:rPr lang="en-US" smtClean="0"/>
              <a:t>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2469805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B7D55D-052A-46EA-B2F3-30D52E184308}" type="datetimeFigureOut">
              <a:rPr lang="en-US" smtClean="0"/>
              <a:t>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1821752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B7D55D-052A-46EA-B2F3-30D52E184308}" type="datetimeFigureOut">
              <a:rPr lang="en-US" smtClean="0"/>
              <a:t>2/19/2023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3617259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7D55D-052A-46EA-B2F3-30D52E184308}" type="datetimeFigureOut">
              <a:rPr lang="en-US" smtClean="0"/>
              <a:t>2/19/2023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369076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B7D55D-052A-46EA-B2F3-30D52E184308}" type="datetimeFigureOut">
              <a:rPr lang="en-US" smtClean="0"/>
              <a:t>2/19/2023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1715599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7B7D55D-052A-46EA-B2F3-30D52E184308}" type="datetimeFigureOut">
              <a:rPr lang="en-US" smtClean="0"/>
              <a:t>2/19/2023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264925C-9D3F-4C77-A710-C1968667A3FC}" type="slidenum">
              <a:rPr lang="en-US" smtClean="0"/>
              <a:t>‹#›</a:t>
            </a:fld>
            <a:endParaRPr lang="en-US"/>
          </a:p>
        </p:txBody>
      </p:sp>
    </p:spTree>
    <p:extLst>
      <p:ext uri="{BB962C8B-B14F-4D97-AF65-F5344CB8AC3E}">
        <p14:creationId xmlns:p14="http://schemas.microsoft.com/office/powerpoint/2010/main" val="117993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7B7D55D-052A-46EA-B2F3-30D52E184308}" type="datetimeFigureOut">
              <a:rPr lang="en-US" smtClean="0"/>
              <a:t>2/19/2023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264925C-9D3F-4C77-A710-C1968667A3FC}" type="slidenum">
              <a:rPr lang="en-US" smtClean="0"/>
              <a:t>‹#›</a:t>
            </a:fld>
            <a:endParaRPr lang="en-US"/>
          </a:p>
        </p:txBody>
      </p:sp>
    </p:spTree>
    <p:extLst>
      <p:ext uri="{BB962C8B-B14F-4D97-AF65-F5344CB8AC3E}">
        <p14:creationId xmlns:p14="http://schemas.microsoft.com/office/powerpoint/2010/main" val="39387863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Understanding the CBA</a:t>
            </a:r>
            <a:endParaRPr lang="en-US" sz="6600" dirty="0"/>
          </a:p>
        </p:txBody>
      </p:sp>
      <p:sp>
        <p:nvSpPr>
          <p:cNvPr id="3" name="Subtitle 2"/>
          <p:cNvSpPr>
            <a:spLocks noGrp="1"/>
          </p:cNvSpPr>
          <p:nvPr>
            <p:ph type="subTitle" idx="1"/>
          </p:nvPr>
        </p:nvSpPr>
        <p:spPr/>
        <p:txBody>
          <a:bodyPr>
            <a:normAutofit fontScale="85000" lnSpcReduction="20000"/>
          </a:bodyPr>
          <a:lstStyle/>
          <a:p>
            <a:endParaRPr lang="en-US" sz="4400" dirty="0"/>
          </a:p>
          <a:p>
            <a:r>
              <a:rPr lang="en-US" sz="4400" dirty="0" smtClean="0"/>
              <a:t>Knowing Your Rights</a:t>
            </a:r>
            <a:endParaRPr lang="en-US" dirty="0" smtClean="0"/>
          </a:p>
        </p:txBody>
      </p:sp>
    </p:spTree>
    <p:extLst>
      <p:ext uri="{BB962C8B-B14F-4D97-AF65-F5344CB8AC3E}">
        <p14:creationId xmlns:p14="http://schemas.microsoft.com/office/powerpoint/2010/main" val="266729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Weingarten Rights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smtClean="0"/>
              <a:t>Section 7 of the National Labor Relations Act (NLRA) protects employees’ “right to self organization” and to “engage in other concerted activities for the purpose of self organization or other mutual aid and protection.”</a:t>
            </a:r>
          </a:p>
          <a:p>
            <a:pPr>
              <a:buFont typeface="Wingdings" panose="05000000000000000000" pitchFamily="2" charset="2"/>
              <a:buChar char="Ø"/>
            </a:pPr>
            <a:r>
              <a:rPr lang="en-US" sz="2400" dirty="0" smtClean="0"/>
              <a:t>Among these rights is the </a:t>
            </a:r>
            <a:r>
              <a:rPr lang="en-US" sz="2400" dirty="0"/>
              <a:t>right to request representation during an investigatory </a:t>
            </a:r>
            <a:r>
              <a:rPr lang="en-US" sz="2400" dirty="0" smtClean="0"/>
              <a:t>interview.</a:t>
            </a:r>
          </a:p>
          <a:p>
            <a:pPr>
              <a:buFont typeface="Wingdings" panose="05000000000000000000" pitchFamily="2" charset="2"/>
              <a:buChar char="Ø"/>
            </a:pPr>
            <a:r>
              <a:rPr lang="en-US" sz="2400" dirty="0" smtClean="0"/>
              <a:t>Employers violate the NLRA if they conduct an employee’s request for representation or retaliate for making the request.</a:t>
            </a:r>
          </a:p>
          <a:p>
            <a:pPr>
              <a:buFont typeface="Wingdings" panose="05000000000000000000" pitchFamily="2" charset="2"/>
              <a:buChar char="Ø"/>
            </a:pPr>
            <a:r>
              <a:rPr lang="en-US" sz="2400" dirty="0" smtClean="0"/>
              <a:t>If an attempt is made to proceed with an investigation with out union representation, you should request representation.</a:t>
            </a:r>
            <a:endParaRPr lang="en-US" sz="2400" dirty="0"/>
          </a:p>
          <a:p>
            <a:pPr>
              <a:buFont typeface="Wingdings" panose="05000000000000000000" pitchFamily="2" charset="2"/>
              <a:buChar char="Ø"/>
            </a:pPr>
            <a:endParaRPr lang="en-US" sz="2400" dirty="0" smtClean="0"/>
          </a:p>
        </p:txBody>
      </p:sp>
    </p:spTree>
    <p:extLst>
      <p:ext uri="{BB962C8B-B14F-4D97-AF65-F5344CB8AC3E}">
        <p14:creationId xmlns:p14="http://schemas.microsoft.com/office/powerpoint/2010/main" val="4151533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Department Procedures</a:t>
            </a:r>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sz="2400" dirty="0" smtClean="0"/>
              <a:t> The CBA indicates that the chairperson must consult with the Department Personnel Committee in constructing the course schedule.</a:t>
            </a:r>
          </a:p>
          <a:p>
            <a:pPr>
              <a:buFont typeface="Wingdings" panose="05000000000000000000" pitchFamily="2" charset="2"/>
              <a:buChar char="Ø"/>
            </a:pPr>
            <a:r>
              <a:rPr lang="en-US" sz="2400" dirty="0" smtClean="0"/>
              <a:t>All full-time members of a department are eligible to run for election to it’s DPC. </a:t>
            </a:r>
          </a:p>
          <a:p>
            <a:pPr>
              <a:buFont typeface="Wingdings" panose="05000000000000000000" pitchFamily="2" charset="2"/>
              <a:buChar char="Ø"/>
            </a:pPr>
            <a:r>
              <a:rPr lang="en-US" sz="2400" dirty="0" smtClean="0"/>
              <a:t>DPC’s are comprised of six members (five members and a non-voting chair who does not have to be the chair of the department).</a:t>
            </a:r>
          </a:p>
          <a:p>
            <a:pPr>
              <a:buFont typeface="Wingdings" panose="05000000000000000000" pitchFamily="2" charset="2"/>
              <a:buChar char="Ø"/>
            </a:pPr>
            <a:r>
              <a:rPr lang="en-US" sz="2400" dirty="0" smtClean="0"/>
              <a:t>Advance notification of ten business days must be given in an advance of a DPC meeting </a:t>
            </a:r>
            <a:r>
              <a:rPr lang="en-US" sz="2400" dirty="0"/>
              <a:t>at which an evaluation of or a recommendation regarding a faculty member is to </a:t>
            </a:r>
            <a:r>
              <a:rPr lang="en-US" sz="2400" dirty="0" smtClean="0"/>
              <a:t>made.</a:t>
            </a:r>
          </a:p>
          <a:p>
            <a:pPr>
              <a:buFont typeface="Wingdings" panose="05000000000000000000" pitchFamily="2" charset="2"/>
              <a:buChar char="Ø"/>
            </a:pPr>
            <a:r>
              <a:rPr lang="en-US" sz="2400" dirty="0" smtClean="0"/>
              <a:t>Voting for promotion and tenure may be limited by rank depending on the DPC guidelines of individual departments.</a:t>
            </a:r>
            <a:endParaRPr lang="en-US" sz="2400" dirty="0"/>
          </a:p>
        </p:txBody>
      </p:sp>
    </p:spTree>
    <p:extLst>
      <p:ext uri="{BB962C8B-B14F-4D97-AF65-F5344CB8AC3E}">
        <p14:creationId xmlns:p14="http://schemas.microsoft.com/office/powerpoint/2010/main" val="351986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VI: Peer Evaluation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Section 1. (a)</a:t>
            </a:r>
          </a:p>
          <a:p>
            <a:pPr marL="0" indent="0">
              <a:buNone/>
            </a:pPr>
            <a:r>
              <a:rPr lang="en-US" sz="2400" dirty="0" smtClean="0"/>
              <a:t>“The responsibility for the evaluation of the credentials, performance, and professional activities of all faculty members rests principally but not exclusively with their peers.”</a:t>
            </a:r>
          </a:p>
          <a:p>
            <a:pPr marL="0" indent="0">
              <a:buNone/>
            </a:pPr>
            <a:endParaRPr lang="en-US" sz="2400" dirty="0"/>
          </a:p>
          <a:p>
            <a:pPr>
              <a:buFont typeface="Wingdings" panose="05000000000000000000" pitchFamily="2" charset="2"/>
              <a:buChar char="Ø"/>
            </a:pPr>
            <a:r>
              <a:rPr lang="en-US" sz="2400" dirty="0" smtClean="0"/>
              <a:t>Ongoing misuse of student evaluations may violate this clause</a:t>
            </a:r>
          </a:p>
          <a:p>
            <a:pPr marL="0" indent="0">
              <a:buNone/>
            </a:pPr>
            <a:r>
              <a:rPr lang="en-US" sz="2400" b="1" dirty="0" smtClean="0"/>
              <a:t>The union recommends that unit members compile other forms of evidence of teaching effectiveness</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78667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PersonNel</a:t>
            </a:r>
            <a:r>
              <a:rPr lang="en-US" dirty="0" smtClean="0"/>
              <a:t> File and Human Resources File</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t>The University maintains both a personnel file and a human resources file. The same rights apply to each file:</a:t>
            </a:r>
          </a:p>
          <a:p>
            <a:pPr marL="0" indent="0">
              <a:buNone/>
            </a:pPr>
            <a:r>
              <a:rPr lang="en-US" sz="2800" dirty="0" smtClean="0"/>
              <a:t>Article VII dictates that a </a:t>
            </a:r>
            <a:r>
              <a:rPr lang="en-US" sz="2800" dirty="0"/>
              <a:t>faculty member </a:t>
            </a:r>
            <a:r>
              <a:rPr lang="en-US" sz="2800" dirty="0" smtClean="0"/>
              <a:t>will have </a:t>
            </a:r>
            <a:r>
              <a:rPr lang="en-US" sz="2800" dirty="0"/>
              <a:t>reasonable access to </a:t>
            </a:r>
            <a:r>
              <a:rPr lang="en-US" sz="2800" dirty="0" smtClean="0"/>
              <a:t>his or her file</a:t>
            </a:r>
            <a:r>
              <a:rPr lang="en-US" sz="2800" dirty="0"/>
              <a:t>, will be notified when a letter is placed in </a:t>
            </a:r>
            <a:r>
              <a:rPr lang="en-US" sz="2800" dirty="0" smtClean="0"/>
              <a:t>a file, </a:t>
            </a:r>
            <a:r>
              <a:rPr lang="en-US" sz="2800" dirty="0"/>
              <a:t>and be </a:t>
            </a:r>
            <a:r>
              <a:rPr lang="en-US" sz="2800" dirty="0" smtClean="0"/>
              <a:t>afforded the </a:t>
            </a:r>
            <a:r>
              <a:rPr lang="en-US" sz="2800" dirty="0"/>
              <a:t>opportunity to respond.</a:t>
            </a:r>
          </a:p>
        </p:txBody>
      </p:sp>
    </p:spTree>
    <p:extLst>
      <p:ext uri="{BB962C8B-B14F-4D97-AF65-F5344CB8AC3E}">
        <p14:creationId xmlns:p14="http://schemas.microsoft.com/office/powerpoint/2010/main" val="416433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“And” Responsibilities</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800" dirty="0" smtClean="0"/>
              <a:t>Rights are best understood in relationship to responsibilities.</a:t>
            </a:r>
          </a:p>
          <a:p>
            <a:pPr>
              <a:buFont typeface="Wingdings" panose="05000000000000000000" pitchFamily="2" charset="2"/>
              <a:buChar char="Ø"/>
            </a:pPr>
            <a:r>
              <a:rPr lang="en-US" sz="2800" dirty="0" smtClean="0"/>
              <a:t>It is important that we follow our own procedures as dictated by the CBA.</a:t>
            </a:r>
          </a:p>
          <a:p>
            <a:pPr>
              <a:buFont typeface="Wingdings" panose="05000000000000000000" pitchFamily="2" charset="2"/>
              <a:buChar char="Ø"/>
            </a:pPr>
            <a:r>
              <a:rPr lang="en-US" sz="2800" dirty="0" smtClean="0"/>
              <a:t>Not following our own procedures weakens the union and makes us more vulnerable when the administration fails to follow them.</a:t>
            </a:r>
          </a:p>
          <a:p>
            <a:pPr>
              <a:buFont typeface="Wingdings" panose="05000000000000000000" pitchFamily="2" charset="2"/>
              <a:buChar char="Ø"/>
            </a:pPr>
            <a:r>
              <a:rPr lang="en-US" sz="2800" dirty="0" smtClean="0"/>
              <a:t>The union may not be able effectively defend unit members who do not adhere to their professional responsibilities as defined by the CBA. </a:t>
            </a:r>
            <a:endParaRPr lang="en-US" sz="2800" dirty="0"/>
          </a:p>
        </p:txBody>
      </p:sp>
    </p:spTree>
    <p:extLst>
      <p:ext uri="{BB962C8B-B14F-4D97-AF65-F5344CB8AC3E}">
        <p14:creationId xmlns:p14="http://schemas.microsoft.com/office/powerpoint/2010/main" val="2012837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Freedom</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400" dirty="0" smtClean="0"/>
              <a:t>Faculty have purview over curriculum, pedagogy and course content.</a:t>
            </a:r>
          </a:p>
          <a:p>
            <a:pPr>
              <a:buFont typeface="Wingdings" panose="05000000000000000000" pitchFamily="2" charset="2"/>
              <a:buChar char="Ø"/>
            </a:pPr>
            <a:r>
              <a:rPr lang="en-US" sz="2400" dirty="0" smtClean="0"/>
              <a:t>Academic freedom includes complete autonomy over intellectual inquiry in the classroom and in scholarly pursuits.</a:t>
            </a:r>
          </a:p>
          <a:p>
            <a:pPr>
              <a:buFont typeface="Wingdings" panose="05000000000000000000" pitchFamily="2" charset="2"/>
              <a:buChar char="Ø"/>
            </a:pPr>
            <a:r>
              <a:rPr lang="en-US" sz="2400" dirty="0" smtClean="0"/>
              <a:t>This does not mean that one can say “anything” in the classroom. </a:t>
            </a:r>
          </a:p>
          <a:p>
            <a:pPr>
              <a:buFont typeface="Wingdings" panose="05000000000000000000" pitchFamily="2" charset="2"/>
              <a:buChar char="Ø"/>
            </a:pPr>
            <a:r>
              <a:rPr lang="en-US" sz="2400" dirty="0" smtClean="0"/>
              <a:t>Any statements that are directed against a protected group as defined by law can lead to disciplinary proceedings.</a:t>
            </a:r>
          </a:p>
          <a:p>
            <a:pPr>
              <a:buFont typeface="Wingdings" panose="05000000000000000000" pitchFamily="2" charset="2"/>
              <a:buChar char="Ø"/>
            </a:pPr>
            <a:r>
              <a:rPr lang="en-US" sz="2400" dirty="0" smtClean="0"/>
              <a:t>It is best to avoid derogatory or inflammatory words with a history of discrimination attached to them regardless of the context in which they are being used even if they are not being used in a derogatory way.</a:t>
            </a:r>
          </a:p>
          <a:p>
            <a:endParaRPr lang="en-US" sz="2400" dirty="0"/>
          </a:p>
        </p:txBody>
      </p:sp>
    </p:spTree>
    <p:extLst>
      <p:ext uri="{BB962C8B-B14F-4D97-AF65-F5344CB8AC3E}">
        <p14:creationId xmlns:p14="http://schemas.microsoft.com/office/powerpoint/2010/main" val="2444736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120</TotalTime>
  <Words>518</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Rockwell</vt:lpstr>
      <vt:lpstr>Rockwell Condensed</vt:lpstr>
      <vt:lpstr>Wingdings</vt:lpstr>
      <vt:lpstr>Wood Type</vt:lpstr>
      <vt:lpstr>Understanding the CBA</vt:lpstr>
      <vt:lpstr>Weingarten Rights</vt:lpstr>
      <vt:lpstr>Department Procedures</vt:lpstr>
      <vt:lpstr>Article VI: Peer Evaluation</vt:lpstr>
      <vt:lpstr>PersonNel File and Human Resources File</vt:lpstr>
      <vt:lpstr>Rights “And” Responsibilities</vt:lpstr>
      <vt:lpstr>Academic Freedom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CBA</dc:title>
  <dc:creator>John Lutz</dc:creator>
  <cp:lastModifiedBy>John Lutz</cp:lastModifiedBy>
  <cp:revision>17</cp:revision>
  <dcterms:created xsi:type="dcterms:W3CDTF">2019-10-22T22:49:41Z</dcterms:created>
  <dcterms:modified xsi:type="dcterms:W3CDTF">2023-02-19T13:32:27Z</dcterms:modified>
</cp:coreProperties>
</file>